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1" r:id="rId6"/>
    <p:sldId id="307" r:id="rId7"/>
    <p:sldId id="309" r:id="rId8"/>
    <p:sldId id="308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4" r:id="rId27"/>
    <p:sldId id="285" r:id="rId28"/>
    <p:sldId id="286" r:id="rId29"/>
    <p:sldId id="287" r:id="rId30"/>
    <p:sldId id="289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88" r:id="rId3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3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4" d="100"/>
          <a:sy n="74" d="100"/>
        </p:scale>
        <p:origin x="104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D7B9A-10F6-4DD3-A974-17E4EFA58DE0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0254C-0C73-43D8-AEF6-AE911FC80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852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15D8ED8-B08C-4672-8337-D1E0CA6C9826}" type="datetimeFigureOut">
              <a:rPr lang="es-MX" smtClean="0"/>
              <a:t>21/05/2015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5F52ED2-7FAB-459C-AB58-9381956CBAA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489848"/>
            <a:ext cx="2627784" cy="13681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39181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Retos</a:t>
            </a:r>
            <a:r>
              <a:rPr lang="en-US" b="1" dirty="0" smtClean="0"/>
              <a:t> </a:t>
            </a:r>
            <a:r>
              <a:rPr lang="en-US" b="1" dirty="0"/>
              <a:t>del Sistema Nacional de </a:t>
            </a:r>
            <a:r>
              <a:rPr lang="en-US" b="1" dirty="0" err="1" smtClean="0"/>
              <a:t>Transparencia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26679" y="3501008"/>
            <a:ext cx="6400800" cy="1752600"/>
          </a:xfrm>
        </p:spPr>
        <p:txBody>
          <a:bodyPr/>
          <a:lstStyle/>
          <a:p>
            <a:pPr algn="r"/>
            <a:r>
              <a:rPr lang="es-MX" sz="2800" b="1" dirty="0" smtClean="0">
                <a:solidFill>
                  <a:schemeClr val="bg1"/>
                </a:solidFill>
              </a:rPr>
              <a:t>EUGENIO MONTERREY CHEPOV</a:t>
            </a:r>
          </a:p>
          <a:p>
            <a:pPr algn="r"/>
            <a:r>
              <a:rPr lang="es-MX" sz="2800" b="1" dirty="0" smtClean="0">
                <a:solidFill>
                  <a:schemeClr val="bg1"/>
                </a:solidFill>
              </a:rPr>
              <a:t>21 de Mayo de 2015</a:t>
            </a:r>
          </a:p>
          <a:p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23402" y="5515203"/>
            <a:ext cx="2604382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>
                <a:solidFill>
                  <a:schemeClr val="bg1"/>
                </a:solidFill>
                <a:cs typeface="Arial" pitchFamily="34" charset="0"/>
              </a:rPr>
              <a:t>SISTEMA NACIONAL DE TRANSPARENCIA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23402" y="1917519"/>
            <a:ext cx="2738941" cy="338437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b="1" dirty="0" smtClean="0"/>
              <a:t>EL SISTEMA NACIONAL DE TRANSPARENCIA TENDRÁ SU REGULACION EN LA LEY GENERAL DE TRANSPARENCIA Y ACCESO A LA INFORMACION PUBLICA</a:t>
            </a:r>
          </a:p>
          <a:p>
            <a:pPr algn="just"/>
            <a:endParaRPr lang="es-MX" sz="1600" b="1" dirty="0" smtClean="0"/>
          </a:p>
        </p:txBody>
      </p:sp>
      <p:sp>
        <p:nvSpPr>
          <p:cNvPr id="8" name="7 Rectángulo redondeado"/>
          <p:cNvSpPr/>
          <p:nvPr/>
        </p:nvSpPr>
        <p:spPr>
          <a:xfrm>
            <a:off x="3225034" y="1552459"/>
            <a:ext cx="5544616" cy="177225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33450">
              <a:spcBef>
                <a:spcPct val="0"/>
              </a:spcBef>
            </a:pPr>
            <a:r>
              <a:rPr lang="es-MX" sz="1600" b="1" dirty="0" smtClean="0"/>
              <a:t>OBJETIVO: Coordinar un esfuerzo conjunto e integral, que contribuya a asentar las bases para constituir, organizar y operar política pública en materia de transparencia y acceso a la información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3328989" y="3867950"/>
            <a:ext cx="5336706" cy="130685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b="1" dirty="0" smtClean="0"/>
              <a:t>EL SISTEMA TENDRÁ COMO  FIN la organización de los esfuerzos de cooperación, colaboración, promoción,  difusión y articulación permanente en  materia de transparencia y acceso a la información.</a:t>
            </a:r>
          </a:p>
        </p:txBody>
      </p:sp>
      <p:sp>
        <p:nvSpPr>
          <p:cNvPr id="3" name="2 Abrir llave"/>
          <p:cNvSpPr/>
          <p:nvPr/>
        </p:nvSpPr>
        <p:spPr>
          <a:xfrm>
            <a:off x="2901671" y="2438587"/>
            <a:ext cx="190344" cy="2082790"/>
          </a:xfrm>
          <a:prstGeom prst="leftBrac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0563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5203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>
                <a:solidFill>
                  <a:schemeClr val="bg1"/>
                </a:solidFill>
                <a:cs typeface="Arial" pitchFamily="34" charset="0"/>
              </a:rPr>
              <a:t>SISTEMA NACIONAL DE TRANSPARENCIA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7452" y="1772816"/>
            <a:ext cx="8280920" cy="1415772"/>
          </a:xfrm>
          <a:prstGeom prst="rect">
            <a:avLst/>
          </a:prstGeom>
          <a:solidFill>
            <a:srgbClr val="6C5578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b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es-MX" b="1" dirty="0" smtClean="0"/>
              <a:t>EL OBJETO DEL SNT </a:t>
            </a:r>
            <a:r>
              <a:rPr lang="es-MX" b="1" dirty="0"/>
              <a:t>es la de garantizar el efectivo ejercicio y respeto del derecho de acceso a la </a:t>
            </a:r>
            <a:r>
              <a:rPr lang="es-MX" b="1" dirty="0" smtClean="0"/>
              <a:t>información, así como promover </a:t>
            </a:r>
            <a:r>
              <a:rPr lang="es-MX" b="1" dirty="0"/>
              <a:t>y fomentar la educación y una cultura cívica de transparencia y acceso a la información en todo el territorio nacional.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400" b="1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07452" y="3717032"/>
            <a:ext cx="8280920" cy="1200329"/>
          </a:xfrm>
          <a:prstGeom prst="rect">
            <a:avLst/>
          </a:prstGeom>
          <a:solidFill>
            <a:srgbClr val="6C5578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b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dirty="0"/>
              <a:t>Con </a:t>
            </a:r>
            <a:r>
              <a:rPr lang="es-MX" dirty="0" smtClean="0"/>
              <a:t>dicho SNT </a:t>
            </a:r>
            <a:r>
              <a:rPr lang="es-MX" b="1" i="1" dirty="0"/>
              <a:t>se busca sentar las bases para constituir, organizar y operar política pública</a:t>
            </a:r>
            <a:r>
              <a:rPr lang="es-MX" b="1" dirty="0"/>
              <a:t> con visión nacional</a:t>
            </a:r>
            <a:r>
              <a:rPr lang="es-MX" dirty="0"/>
              <a:t> en materia de transparencia y acceso a la información. </a:t>
            </a:r>
            <a:endParaRPr lang="es-MX" b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77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7233"/>
            <a:ext cx="2627784" cy="13407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>
                <a:solidFill>
                  <a:schemeClr val="bg1"/>
                </a:solidFill>
                <a:cs typeface="Arial" pitchFamily="34" charset="0"/>
              </a:rPr>
              <a:t>SISTEMA NACIONAL DE TRANSPARENCIA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95536" y="1772816"/>
            <a:ext cx="8280920" cy="1477328"/>
          </a:xfrm>
          <a:prstGeom prst="rect">
            <a:avLst/>
          </a:prstGeom>
          <a:solidFill>
            <a:srgbClr val="6C5578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b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es-MX" b="1" dirty="0" smtClean="0"/>
              <a:t>En el seno del </a:t>
            </a:r>
            <a:r>
              <a:rPr lang="es-MX" b="1" dirty="0"/>
              <a:t>SNT </a:t>
            </a:r>
            <a:r>
              <a:rPr lang="es-MX" b="1" dirty="0" smtClean="0"/>
              <a:t>se habrá de </a:t>
            </a:r>
            <a:r>
              <a:rPr lang="es-MX" b="1" dirty="0"/>
              <a:t>diseñar, ejecutar y evaluar un Programa Nacional de Transparencia, Acceso a la Información Pública. Dicho programa como el hilo conductor para definir la política pública y establecer  como mínimo, objetivos, estrategias, acciones, proyectos y metas.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395536" y="3645024"/>
            <a:ext cx="2880320" cy="1754326"/>
          </a:xfrm>
          <a:prstGeom prst="rect">
            <a:avLst/>
          </a:prstGeom>
          <a:solidFill>
            <a:srgbClr val="6C5578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b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b="1" dirty="0" smtClean="0"/>
              <a:t>Se plantea que la instancia rectora del SNT,  sea el Consejo Nacional de Transparencia.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5 Abrir llave"/>
          <p:cNvSpPr/>
          <p:nvPr/>
        </p:nvSpPr>
        <p:spPr>
          <a:xfrm>
            <a:off x="3600400" y="4435278"/>
            <a:ext cx="324036" cy="16580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3600400" y="3533993"/>
            <a:ext cx="5220072" cy="24482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El cual tendrá por objeto la organización efectiva y eficaz de los esfuerzos de coordinación, cooperación, colaboración, promoción y difusión en materia de transparencia y DAI</a:t>
            </a: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0230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373216"/>
            <a:ext cx="2627784" cy="14847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>
                <a:solidFill>
                  <a:schemeClr val="bg1"/>
                </a:solidFill>
                <a:cs typeface="Arial" pitchFamily="34" charset="0"/>
              </a:rPr>
              <a:t>SISTEMA NACIONAL DE TRANSPARENCIA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07504" y="2157847"/>
            <a:ext cx="2736304" cy="1846659"/>
          </a:xfrm>
          <a:prstGeom prst="rect">
            <a:avLst/>
          </a:prstGeom>
          <a:solidFill>
            <a:srgbClr val="6C5578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Son parte integrante del Sistema Nacional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es-MX" b="1" dirty="0"/>
          </a:p>
        </p:txBody>
      </p:sp>
      <p:sp>
        <p:nvSpPr>
          <p:cNvPr id="8" name="14 Triángulo isósceles"/>
          <p:cNvSpPr/>
          <p:nvPr/>
        </p:nvSpPr>
        <p:spPr>
          <a:xfrm rot="16200000">
            <a:off x="1892432" y="2910595"/>
            <a:ext cx="3108545" cy="629729"/>
          </a:xfrm>
          <a:prstGeom prst="triangle">
            <a:avLst/>
          </a:prstGeom>
          <a:solidFill>
            <a:schemeClr val="accent1">
              <a:alpha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067944" y="1501911"/>
            <a:ext cx="4443065" cy="344709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742950" lvl="1" indent="-28575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bg1"/>
                </a:solidFill>
                <a:cs typeface="Arial" panose="020B0604020202020204" pitchFamily="34" charset="0"/>
              </a:rPr>
              <a:t>El INAI, quien presidirá el </a:t>
            </a:r>
            <a:r>
              <a:rPr lang="es-MX" b="1" dirty="0" smtClean="0">
                <a:solidFill>
                  <a:schemeClr val="bg1"/>
                </a:solidFill>
                <a:cs typeface="Arial" panose="020B0604020202020204" pitchFamily="34" charset="0"/>
              </a:rPr>
              <a:t>SNT</a:t>
            </a:r>
            <a:endParaRPr lang="es-ES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b="1" dirty="0" smtClean="0">
                <a:solidFill>
                  <a:schemeClr val="bg1"/>
                </a:solidFill>
                <a:cs typeface="Arial" panose="020B0604020202020204" pitchFamily="34" charset="0"/>
              </a:rPr>
              <a:t>Los Organismos Garantes  de la Entidades Federativas</a:t>
            </a:r>
          </a:p>
          <a:p>
            <a:pPr marL="742950" lvl="1" indent="-28575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b="1" dirty="0" smtClean="0">
                <a:solidFill>
                  <a:schemeClr val="bg1"/>
                </a:solidFill>
                <a:cs typeface="Arial" panose="020B0604020202020204" pitchFamily="34" charset="0"/>
              </a:rPr>
              <a:t>La Auditoria Superior de la Federación</a:t>
            </a:r>
          </a:p>
          <a:p>
            <a:pPr marL="742950" lvl="1" indent="-28575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b="1" dirty="0" smtClean="0">
                <a:solidFill>
                  <a:schemeClr val="bg1"/>
                </a:solidFill>
                <a:cs typeface="Arial" panose="020B0604020202020204" pitchFamily="34" charset="0"/>
              </a:rPr>
              <a:t>El archivo General de la Nación</a:t>
            </a:r>
          </a:p>
          <a:p>
            <a:pPr marL="742950" lvl="1" indent="-285750" algn="just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b="1" dirty="0" smtClean="0">
                <a:solidFill>
                  <a:schemeClr val="bg1"/>
                </a:solidFill>
                <a:cs typeface="Arial" panose="020B0604020202020204" pitchFamily="34" charset="0"/>
              </a:rPr>
              <a:t>El Instituto Nacional de Estadística y Geografía</a:t>
            </a:r>
            <a:endParaRPr lang="es-ES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3131839" y="5301208"/>
            <a:ext cx="5379169" cy="125489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just">
              <a:spcAft>
                <a:spcPts val="0"/>
              </a:spcAft>
              <a:buFont typeface="Wingdings"/>
              <a:buChar char=""/>
            </a:pPr>
            <a:endParaRPr lang="es-MX" sz="2400" b="1" i="1" kern="1200" dirty="0" smtClean="0">
              <a:solidFill>
                <a:srgbClr val="FFFFFF"/>
              </a:solidFill>
              <a:effectLst/>
              <a:ea typeface="Times New Roman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"/>
            </a:pPr>
            <a:r>
              <a:rPr lang="es-MX" sz="2000" b="1" i="1" kern="1200" dirty="0" smtClean="0">
                <a:solidFill>
                  <a:srgbClr val="FFFFFF"/>
                </a:solidFill>
                <a:effectLst/>
                <a:ea typeface="Times New Roman"/>
                <a:cs typeface="Times New Roman"/>
              </a:rPr>
              <a:t>INAI: Encabeza y coordina </a:t>
            </a:r>
            <a:r>
              <a:rPr lang="es-MX" sz="2000" b="1" kern="1200" dirty="0" smtClean="0">
                <a:solidFill>
                  <a:srgbClr val="FFFFFF"/>
                </a:solidFill>
                <a:effectLst/>
                <a:ea typeface="Times New Roman"/>
                <a:cs typeface="Times New Roman"/>
              </a:rPr>
              <a:t>el Sistema Nacional de Transparencia. </a:t>
            </a:r>
          </a:p>
          <a:p>
            <a:pPr lvl="0" algn="just">
              <a:spcAft>
                <a:spcPts val="0"/>
              </a:spcAft>
            </a:pPr>
            <a:endParaRPr lang="es-MX" sz="1400" b="1" dirty="0" smtClean="0">
              <a:effectLst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4777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492898"/>
            <a:ext cx="2627784" cy="13651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es-MX" sz="2400" b="1" dirty="0" smtClean="0">
                <a:solidFill>
                  <a:schemeClr val="bg1"/>
                </a:solidFill>
                <a:cs typeface="Arial" pitchFamily="34" charset="0"/>
              </a:rPr>
              <a:t>CONSEJO GENERAL DE TRANSPARENCIA AIP Y PDP</a:t>
            </a:r>
            <a:r>
              <a:rPr lang="es-MX" sz="2400" b="1" dirty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es-MX" sz="2400" b="1" dirty="0">
                <a:solidFill>
                  <a:schemeClr val="bg1"/>
                </a:solidFill>
                <a:cs typeface="Arial" pitchFamily="34" charset="0"/>
              </a:rPr>
            </a:b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6378" y="4364234"/>
            <a:ext cx="2664296" cy="93388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es-MX" b="1" i="1" dirty="0" smtClean="0">
                <a:solidFill>
                  <a:srgbClr val="FFFFFF"/>
                </a:solidFill>
                <a:ea typeface="Times New Roman"/>
                <a:cs typeface="Times New Roman"/>
              </a:rPr>
              <a:t>Secretario </a:t>
            </a:r>
            <a:r>
              <a:rPr lang="es-MX" b="1" i="1" dirty="0">
                <a:solidFill>
                  <a:srgbClr val="FFFFFF"/>
                </a:solidFill>
                <a:ea typeface="Times New Roman"/>
                <a:cs typeface="Times New Roman"/>
              </a:rPr>
              <a:t>Ejecutivo</a:t>
            </a:r>
            <a:r>
              <a:rPr lang="es-MX" sz="1600" b="1" kern="1200" dirty="0" smtClean="0">
                <a:solidFill>
                  <a:srgbClr val="FFFFFF"/>
                </a:solidFill>
                <a:effectLst/>
                <a:ea typeface="Times New Roman"/>
                <a:cs typeface="Times New Roman"/>
              </a:rPr>
              <a:t>. </a:t>
            </a:r>
          </a:p>
          <a:p>
            <a:pPr lvl="0" algn="just">
              <a:spcAft>
                <a:spcPts val="0"/>
              </a:spcAft>
            </a:pPr>
            <a:endParaRPr lang="es-MX" sz="1600" b="1" dirty="0" smtClean="0">
              <a:effectLst/>
              <a:ea typeface="Times New Roman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04861" y="1808455"/>
            <a:ext cx="2664296" cy="230832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Consejo Nacional de Transparencia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es la instancia rectora del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SNT presidido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por el Presidente del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Instituto, cuyo objeto es:</a:t>
            </a:r>
          </a:p>
          <a:p>
            <a:pPr algn="just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 flipH="1">
            <a:off x="3589237" y="1915454"/>
            <a:ext cx="5184576" cy="175432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 organización efectiva y eficaz de los esfuerzos de coordinación, cooperación, colaboración, promoción y  difusión en materia de transparencia y acceso a la información 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protección de datos personales</a:t>
            </a:r>
            <a:r>
              <a:rPr lang="es-MX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788486" y="4169459"/>
            <a:ext cx="5040560" cy="132343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Nombrado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por el Instituto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Encargado de Ejecutar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y dar seguimiento a los acuerdos y resoluciones del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Consejo.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14 Abrir llave"/>
          <p:cNvSpPr/>
          <p:nvPr/>
        </p:nvSpPr>
        <p:spPr>
          <a:xfrm>
            <a:off x="3035932" y="1808455"/>
            <a:ext cx="424340" cy="1968323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Abrir llave"/>
          <p:cNvSpPr/>
          <p:nvPr/>
        </p:nvSpPr>
        <p:spPr>
          <a:xfrm>
            <a:off x="2869157" y="4183996"/>
            <a:ext cx="720080" cy="1060718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9858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5466" y="5515203"/>
            <a:ext cx="2622317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  <a:cs typeface="Arial" pitchFamily="34" charset="0"/>
              </a:rPr>
              <a:t>ATRIBUCIONES DEL SECRETARIO EJECUTIVO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500824" y="1700809"/>
            <a:ext cx="8280920" cy="367240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 smtClean="0"/>
              <a:t>Ejecutar y dar seguimiento a los acuerdos y resoluciones del Consejo Nacional y de su Presidente.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 smtClean="0"/>
              <a:t>Informar periódicamente al Consejo Nacional y a su Presidente de sus actividades.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 smtClean="0"/>
              <a:t>Verificar el cumplimiento de los programas, estrategias, acciones, políticas y servicios que se adopten por el Consejo Nacional.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 smtClean="0"/>
              <a:t>Elaborar y publicar informes de actividades del Consejo Nacional.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 smtClean="0"/>
              <a:t>Colaborar con los integrantes del Sistema Nacional, para fortalecer y garantizar la eficiencia de los mecanismos de coordinación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1706541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5203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  <a:cs typeface="Arial" pitchFamily="34" charset="0"/>
              </a:rPr>
              <a:t>FUNCIONES DEL SISTEMA NACIONAL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179512" y="1772816"/>
            <a:ext cx="8568952" cy="110547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/>
              <a:t>Establecer lineamientos, instrumentos, objetivos, indicadores, metas, estrategias, códigos de buenas prácticas, modelos y políticas integrales, sistemáticas, continuas y evaluables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79512" y="3140968"/>
            <a:ext cx="8568952" cy="79208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/>
              <a:t>Promover e implementar acciones que garanticen la accesibilidad a grupos vulnerables para que se ejerzan los derechos. en igualdad de condiciones</a:t>
            </a:r>
            <a:r>
              <a:rPr lang="es-MX" sz="2000" b="1" dirty="0" smtClean="0"/>
              <a:t>.</a:t>
            </a:r>
            <a:endParaRPr lang="es-MX" sz="200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179511" y="4149080"/>
            <a:ext cx="8568953" cy="122413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2000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/>
              <a:t>Desarrollar </a:t>
            </a:r>
            <a:r>
              <a:rPr lang="es-MX" b="1" dirty="0"/>
              <a:t>y establecer programas comunes de alcance nacional, en promoción, investigación, diagnóstico y difusión en materias de transparencia, acceso a la información, protección de datos </a:t>
            </a:r>
            <a:r>
              <a:rPr lang="es-MX" b="1" dirty="0" smtClean="0"/>
              <a:t>personales</a:t>
            </a:r>
            <a:r>
              <a:rPr lang="es-MX" sz="2000" b="1" dirty="0" smtClean="0"/>
              <a:t>.</a:t>
            </a:r>
            <a:endParaRPr lang="es-MX" sz="2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125116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7232"/>
            <a:ext cx="2589199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  <a:cs typeface="Arial" pitchFamily="34" charset="0"/>
              </a:rPr>
              <a:t>FUNCIONES DEL SISTEMA NACIONAL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79889" y="1677589"/>
            <a:ext cx="8568952" cy="961459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Establecer criterios para la publicación de los indicadores que permitan  a los sujetos obligados rendir cuentas sobre el cumplimiento de sus objetivos y resultados obtenidos.</a:t>
            </a:r>
            <a:endParaRPr lang="es-MX" b="1" dirty="0">
              <a:cs typeface="Arial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24366" y="2780928"/>
            <a:ext cx="8568953" cy="1080120"/>
          </a:xfrm>
          <a:prstGeom prst="roundRect">
            <a:avLst>
              <a:gd name="adj" fmla="val 26091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b="1" dirty="0" smtClean="0"/>
              <a:t>Diseñar e implementar políticas  en materia de generación, actualización, organización, clasificación, publicación, difusión, conservación y accesibilidad de la información pública de conformidad con la normatividad aplicable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336284" y="4077072"/>
            <a:ext cx="8424935" cy="124412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/>
              <a:t>Promover la ciudadana a través de mecanismos eficaces en la planeación, implementación y evaluación de políticas en materia de acceso a la información y protección de datos personales. Participación.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021658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3491880" y="1531437"/>
            <a:ext cx="2376264" cy="12241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  <a:cs typeface="Arial" pitchFamily="34" charset="0"/>
              </a:rPr>
              <a:t>FUNCIONES DEL SISTEMA NACIONAL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95536" y="2755573"/>
            <a:ext cx="8568952" cy="961459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>
                <a:cs typeface="Arial" pitchFamily="34" charset="0"/>
              </a:rPr>
              <a:t>Establecer programas de profesionalización, actualización y capacitación  a los  Servidores Públicos. </a:t>
            </a:r>
          </a:p>
          <a:p>
            <a:pPr algn="just"/>
            <a:endParaRPr lang="es-MX" b="1" dirty="0">
              <a:cs typeface="Arial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95534" y="3933056"/>
            <a:ext cx="8568953" cy="792088"/>
          </a:xfrm>
          <a:prstGeom prst="roundRect">
            <a:avLst>
              <a:gd name="adj" fmla="val 26091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/>
              <a:t>Emitir acuerdos y resoluciones generales para el funcionamiento del Sistema Nacional.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395536" y="4941168"/>
            <a:ext cx="8568951" cy="136815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/>
              <a:t>Coadyuvar en la elaboración, fomento y difusión de criterios para la sistematización y conservación de archivos que permitan localizar la información pública.</a:t>
            </a:r>
          </a:p>
        </p:txBody>
      </p:sp>
    </p:spTree>
    <p:extLst>
      <p:ext uri="{BB962C8B-B14F-4D97-AF65-F5344CB8AC3E}">
        <p14:creationId xmlns:p14="http://schemas.microsoft.com/office/powerpoint/2010/main" val="2305453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33016"/>
            <a:ext cx="2627783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  <a:cs typeface="Arial" pitchFamily="34" charset="0"/>
              </a:rPr>
              <a:t>FUNCIONES DEL SISTEMA NACIONAL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179511" y="1700808"/>
            <a:ext cx="8424935" cy="110547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Establecer políticas sobre la digitalización de la información pública y el uso de tecnologías de información y la implementación de  ajustes razonables (Adaptaciones necesarias y adecuadas que no impongan una carga desproporcionada o indebida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98109" y="2996952"/>
            <a:ext cx="8424936" cy="792088"/>
          </a:xfrm>
          <a:prstGeom prst="roundRect">
            <a:avLst>
              <a:gd name="adj" fmla="val 26091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/>
              <a:t>Aprobar, ejecutar y evaluar el Programa Nacional de Transparencia y Acceso a la Información y de Datos personales.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197322" y="4077072"/>
            <a:ext cx="8424935" cy="136815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/>
              <a:t>Promover el ejercicio del derecho de acceso a la información pública  y los datos personales  en toda la República.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027173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451105"/>
            <a:ext cx="2627784" cy="14068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15 Flecha derecha"/>
          <p:cNvSpPr/>
          <p:nvPr/>
        </p:nvSpPr>
        <p:spPr>
          <a:xfrm>
            <a:off x="2831130" y="3212976"/>
            <a:ext cx="4104456" cy="1295278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EVOLUCION NORMATIVA</a:t>
            </a:r>
            <a:endParaRPr lang="es-MX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370180" y="2276872"/>
            <a:ext cx="2545636" cy="2913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b="1" dirty="0" smtClean="0"/>
              <a:t>1977</a:t>
            </a:r>
            <a:r>
              <a:rPr lang="es-MX" dirty="0" smtClean="0"/>
              <a:t>. </a:t>
            </a:r>
          </a:p>
          <a:p>
            <a:pPr lvl="0" algn="ctr"/>
            <a:r>
              <a:rPr lang="es-MX" b="0" dirty="0" smtClean="0"/>
              <a:t>Reforma</a:t>
            </a:r>
            <a:r>
              <a:rPr lang="es-MX" b="1" dirty="0" smtClean="0"/>
              <a:t> constitucional: “El derecho a la información será garantizado por el Estado”.</a:t>
            </a:r>
            <a:endParaRPr lang="es-MX" b="1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6876256" y="2276872"/>
            <a:ext cx="1872208" cy="2913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b="1" dirty="0" smtClean="0"/>
              <a:t>2007 y 2014. Reformas al artículo 6º constitucional</a:t>
            </a:r>
            <a:endParaRPr lang="es-MX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3683467" y="2213096"/>
            <a:ext cx="2520280" cy="2913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2002. </a:t>
            </a:r>
          </a:p>
          <a:p>
            <a:pPr algn="ctr"/>
            <a:r>
              <a:rPr lang="es-MX" b="1" dirty="0" smtClean="0"/>
              <a:t>Expedición de leyes  de transparencia federal y estatales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469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19114" y="5517828"/>
            <a:ext cx="2608669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  <a:cs typeface="Arial" pitchFamily="34" charset="0"/>
              </a:rPr>
              <a:t>FUNCIONES DEL SISTEMA NACIONAL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467543" y="1794114"/>
            <a:ext cx="8352928" cy="961459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Promover la coordinación efectiva de las instancias que integran el Sistema Nacional y dar seguimiento a las acciones.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95536" y="2996952"/>
            <a:ext cx="8424935" cy="864096"/>
          </a:xfrm>
          <a:prstGeom prst="roundRect">
            <a:avLst>
              <a:gd name="adj" fmla="val 26091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/>
              <a:t>Promover la homologación y estandarización de la información  a través de la emisión de lineamientos y de formatos.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b="1" dirty="0" smtClean="0"/>
          </a:p>
        </p:txBody>
      </p:sp>
      <p:sp>
        <p:nvSpPr>
          <p:cNvPr id="6" name="5 Rectángulo redondeado"/>
          <p:cNvSpPr/>
          <p:nvPr/>
        </p:nvSpPr>
        <p:spPr>
          <a:xfrm>
            <a:off x="395537" y="4077072"/>
            <a:ext cx="8496942" cy="108012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/>
              <a:t>Establecer lineamientos para la implementación de la Plataforma Nacional de Transparencia.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102306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5203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>
                <a:solidFill>
                  <a:schemeClr val="bg1"/>
                </a:solidFill>
                <a:cs typeface="Arial" pitchFamily="34" charset="0"/>
              </a:rPr>
              <a:t>PLATAFORMA NACIONAL DE INFORMACIÓN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407237" y="1794114"/>
            <a:ext cx="8568952" cy="961459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>
                <a:cs typeface="Arial" pitchFamily="34" charset="0"/>
              </a:rPr>
              <a:t>El Sistema Nacional de Transparencia establece como uno de sus instrumentos la existencia de “Plataforma Nacional De Información”.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474793" y="3626368"/>
            <a:ext cx="8424935" cy="187220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/>
              <a:t>Plataforma Electrónica cuya función: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/>
              <a:t>Ser la  ventana única a nivel nacional.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/>
              <a:t>Integrar todos los sistemas –– en la federación, las Entidades Federativas y de todos los sujetos obligados dentro de una la misma interfaz y con un mismo usuario y contraseña.</a:t>
            </a:r>
          </a:p>
        </p:txBody>
      </p:sp>
      <p:sp>
        <p:nvSpPr>
          <p:cNvPr id="8" name="7 Flecha abajo"/>
          <p:cNvSpPr/>
          <p:nvPr/>
        </p:nvSpPr>
        <p:spPr>
          <a:xfrm>
            <a:off x="4208936" y="2776110"/>
            <a:ext cx="795763" cy="850258"/>
          </a:xfrm>
          <a:prstGeom prst="down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7365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489104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>
                <a:solidFill>
                  <a:schemeClr val="bg1"/>
                </a:solidFill>
                <a:cs typeface="Arial" pitchFamily="34" charset="0"/>
              </a:rPr>
              <a:t>PLATAFORMA NACIONAL DE INFORMACIÓN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179511" y="1844824"/>
            <a:ext cx="8568952" cy="138658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>
                <a:cs typeface="Arial" pitchFamily="34" charset="0"/>
              </a:rPr>
              <a:t>Se implementa con la finalidad: Aprovechar las tecnologías de última generación para propiciar el acceso a nuevos segmentos de la población y el de expandir el ejercicio del derecho de acceso a la información, haciendo útil la información a través de mecanismos que facilitan el acceso.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251520" y="3501008"/>
            <a:ext cx="8424935" cy="187220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/>
              <a:t>Los Órganos  garantes Locales  son los encargados de desarrollar, administrar, implementar y poner en funcionamiento la plataforma electrónica, atendiendo a las necesidades de accesibilidad</a:t>
            </a:r>
          </a:p>
        </p:txBody>
      </p:sp>
    </p:spTree>
    <p:extLst>
      <p:ext uri="{BB962C8B-B14F-4D97-AF65-F5344CB8AC3E}">
        <p14:creationId xmlns:p14="http://schemas.microsoft.com/office/powerpoint/2010/main" val="2126009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455699"/>
            <a:ext cx="2627784" cy="14023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4664" y="188640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>
                <a:solidFill>
                  <a:schemeClr val="bg1"/>
                </a:solidFill>
                <a:cs typeface="Arial" pitchFamily="34" charset="0"/>
              </a:rPr>
              <a:t>PLATAFORMA NACIONAL DE INFORMACIÓN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251520" y="1772816"/>
            <a:ext cx="8568952" cy="326571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000" b="1" dirty="0" smtClean="0">
                <a:cs typeface="Arial" pitchFamily="34" charset="0"/>
              </a:rPr>
              <a:t>La Plataforma Nacional de Transparencia, está conformada por los siguientes sistemas:</a:t>
            </a:r>
          </a:p>
          <a:p>
            <a:pPr algn="just"/>
            <a:r>
              <a:rPr lang="es-MX" sz="2000" b="1" dirty="0" smtClean="0">
                <a:cs typeface="Arial" pitchFamily="34" charset="0"/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2000" b="1" dirty="0" smtClean="0">
                <a:cs typeface="Arial" pitchFamily="34" charset="0"/>
              </a:rPr>
              <a:t>Sistema de solicitudes de acceso a la información.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2000" b="1" dirty="0" smtClean="0">
                <a:cs typeface="Arial" pitchFamily="34" charset="0"/>
              </a:rPr>
              <a:t>Sistema de gestión de medios de impugnación.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2000" b="1" dirty="0" smtClean="0">
                <a:cs typeface="Arial" pitchFamily="34" charset="0"/>
              </a:rPr>
              <a:t>Sistema de portales de obligaciones de transparencia.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2000" b="1" dirty="0" smtClean="0">
                <a:cs typeface="Arial" pitchFamily="34" charset="0"/>
              </a:rPr>
              <a:t>Sistema de comunicación entre Organismos garantes y sujetos obligados.</a:t>
            </a:r>
          </a:p>
        </p:txBody>
      </p:sp>
    </p:spTree>
    <p:extLst>
      <p:ext uri="{BB962C8B-B14F-4D97-AF65-F5344CB8AC3E}">
        <p14:creationId xmlns:p14="http://schemas.microsoft.com/office/powerpoint/2010/main" val="1900376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709815"/>
            <a:ext cx="2627784" cy="11481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4 Imagen"/>
          <p:cNvPicPr/>
          <p:nvPr/>
        </p:nvPicPr>
        <p:blipFill rotWithShape="1">
          <a:blip r:embed="rId3"/>
          <a:srcRect l="38915" t="39998" r="28052" b="29577"/>
          <a:stretch/>
        </p:blipFill>
        <p:spPr bwMode="auto">
          <a:xfrm>
            <a:off x="0" y="1628800"/>
            <a:ext cx="9128405" cy="408101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>
                <a:solidFill>
                  <a:schemeClr val="bg1"/>
                </a:solidFill>
                <a:cs typeface="Arial" pitchFamily="34" charset="0"/>
              </a:rPr>
              <a:t>PLATAFORMA NACIONAL DE INFORMACIÓN</a:t>
            </a:r>
          </a:p>
        </p:txBody>
      </p:sp>
    </p:spTree>
    <p:extLst>
      <p:ext uri="{BB962C8B-B14F-4D97-AF65-F5344CB8AC3E}">
        <p14:creationId xmlns:p14="http://schemas.microsoft.com/office/powerpoint/2010/main" val="3425651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10664" y="5515203"/>
            <a:ext cx="2617119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 IMPORTANCIA DE LA COLABORACION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107504" y="1951515"/>
            <a:ext cx="8360027" cy="163285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>
                <a:cs typeface="Arial" pitchFamily="34" charset="0"/>
              </a:rPr>
              <a:t>El SNT, se constituye como el espacio propicio para el desarrollo de la Agenda de Coordinación y Colaboración.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07504" y="3861048"/>
            <a:ext cx="8360027" cy="129614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2000" b="1" dirty="0" err="1"/>
          </a:p>
          <a:p>
            <a:pPr algn="just"/>
            <a:endParaRPr lang="es-MX" sz="2000" b="1" dirty="0" err="1" smtClean="0"/>
          </a:p>
          <a:p>
            <a:pPr algn="just"/>
            <a:r>
              <a:rPr lang="es-MX" sz="2000" b="1" dirty="0" smtClean="0"/>
              <a:t>Convencidos, que la política de transparencia y el ejercicio efectivo del derecho de acceso a la información pública requiere de la suma y esfuerzos del IFAI y de los organismos garantes locales del país.</a:t>
            </a:r>
          </a:p>
          <a:p>
            <a:pPr algn="just"/>
            <a:r>
              <a:rPr lang="es-MX" sz="2000" b="1" dirty="0" smtClean="0"/>
              <a:t> </a:t>
            </a:r>
          </a:p>
          <a:p>
            <a:pPr algn="just"/>
            <a:r>
              <a:rPr lang="es-MX" sz="2000" b="1" dirty="0" smtClean="0"/>
              <a:t>.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38063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5203"/>
            <a:ext cx="2699792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 IMPORTANCIA DE LA COLABORACION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51520" y="1700808"/>
            <a:ext cx="8288020" cy="131946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>
                <a:cs typeface="Arial" pitchFamily="34" charset="0"/>
              </a:rPr>
              <a:t>Convencidos de construir una coordinación nacional, sin perder la identidad federal o local; es decir, respetuosa de las competencias que a cada ámbito de competencia corresponda.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79512" y="3176972"/>
            <a:ext cx="8360027" cy="208823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2000" b="1" dirty="0" err="1"/>
          </a:p>
          <a:p>
            <a:pPr algn="just"/>
            <a:endParaRPr lang="es-MX" sz="2000" b="1" dirty="0" err="1" smtClean="0"/>
          </a:p>
          <a:p>
            <a:pPr algn="just"/>
            <a:r>
              <a:rPr lang="es-MX" sz="2000" b="1" dirty="0" smtClean="0"/>
              <a:t>Dicha coordinación como parte de: 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 smtClean="0"/>
              <a:t>Un federalismo eficiente y eficaz en materia de transparencia.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 smtClean="0"/>
              <a:t>Como para parte del fortalecimiento del diálogo.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 smtClean="0"/>
              <a:t>El intercambio ordenado y permanente de experiencias.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 smtClean="0"/>
              <a:t>La responsabilidad compartida entidades federativas.</a:t>
            </a:r>
          </a:p>
          <a:p>
            <a:pPr algn="just"/>
            <a:r>
              <a:rPr lang="es-MX" sz="2000" b="1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17598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5203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 IMPORTANCIA DE LA COLABORACION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413824" y="1772816"/>
            <a:ext cx="8360027" cy="3697763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El respeto a las competencias de cada órgano garante.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La suma y organización de esfuerzos.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La articulación permanente de acciones y estrategias.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El impulso de proyectos compartidos, comunes o conjuntos.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El diseño de políticas integrales y coherentes.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La construcción de una política pública nacional de transparencia.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La alineación de la política a través de la programación nacional.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 smtClean="0">
                <a:cs typeface="Arial" pitchFamily="34" charset="0"/>
              </a:rPr>
              <a:t>La sistematización de las actividades y acciones,   es decir para concretar la planeación de las acciones entre los organismos garantes de la federación y las entidades federativas.</a:t>
            </a:r>
          </a:p>
        </p:txBody>
      </p:sp>
    </p:spTree>
    <p:extLst>
      <p:ext uri="{BB962C8B-B14F-4D97-AF65-F5344CB8AC3E}">
        <p14:creationId xmlns:p14="http://schemas.microsoft.com/office/powerpoint/2010/main" val="32551651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25742" y="5515203"/>
            <a:ext cx="2602042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  DE LA  COORDINACION </a:t>
            </a:r>
            <a:r>
              <a:rPr lang="es-MX" sz="2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COLABORACION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18835" y="1700808"/>
            <a:ext cx="8712967" cy="10334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>
                <a:cs typeface="Arial" pitchFamily="34" charset="0"/>
              </a:rPr>
              <a:t>La coordinación y colaboración interinstitucional entre INAI antes IFAI  y los organismos garantes tiene su raíz desde el año 2004, por virtud de la creación de la Conferencia Mexicana para el Acceso a la Información Pública (COMAIP).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29838" y="2985287"/>
            <a:ext cx="8712967" cy="1033264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/>
              <a:t>En dicha Conferencia el INAI antes IFAI es parte integrante de la misma y tiene el encargo de Secretaría Técnica de la Conferencia, y desde donde ha asumido una acción constante de cooperación</a:t>
            </a:r>
            <a:r>
              <a:rPr lang="es-MX" dirty="0" smtClean="0"/>
              <a:t>. </a:t>
            </a:r>
            <a:endParaRPr lang="es-MX" dirty="0"/>
          </a:p>
        </p:txBody>
      </p:sp>
      <p:sp>
        <p:nvSpPr>
          <p:cNvPr id="6" name="5 Rectángulo redondeado"/>
          <p:cNvSpPr/>
          <p:nvPr/>
        </p:nvSpPr>
        <p:spPr>
          <a:xfrm>
            <a:off x="114368" y="4293096"/>
            <a:ext cx="8712967" cy="119411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/>
              <a:t>En la actualidad la Conferencia es un espacio de cooperación, colaboración, promoción y difusión, integrado por la adhesión libre y voluntaria de los órganos y organismos de acceso a la información pública de las entidades federativas y del IFAI. 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971612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437430"/>
            <a:ext cx="2627783" cy="1420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5009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  DE LA  COORDINACION </a:t>
            </a:r>
            <a:r>
              <a:rPr lang="es-MX" sz="2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COLABORACION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53058" y="1844824"/>
            <a:ext cx="8568951" cy="139350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>
                <a:cs typeface="Arial" pitchFamily="34" charset="0"/>
              </a:rPr>
              <a:t>La reforma constitucional del año 2014 ha fortalecido la efectiva coordinación entre el IFAI y los órganos garantes de las Entidades Federativas, pero con el acompañamiento en la coordinación como pares de la ASF, AGN y el INEGI.  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237931" y="3501008"/>
            <a:ext cx="8582540" cy="172819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/>
              <a:t>SNT es la coordinación llevada a cabo por la Conferencia pero evolucionada, transformada e institucionalizada en el Consejo Nacional de Transparencia.</a:t>
            </a:r>
          </a:p>
        </p:txBody>
      </p:sp>
    </p:spTree>
    <p:extLst>
      <p:ext uri="{BB962C8B-B14F-4D97-AF65-F5344CB8AC3E}">
        <p14:creationId xmlns:p14="http://schemas.microsoft.com/office/powerpoint/2010/main" val="2800611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667445"/>
            <a:ext cx="2627784" cy="11853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EVOLUCION NORMATIVA</a:t>
            </a:r>
            <a:br>
              <a:rPr lang="en-US" b="1" dirty="0" smtClean="0"/>
            </a:br>
            <a:endParaRPr lang="es-MX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539552" y="2192234"/>
            <a:ext cx="7946236" cy="145679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b="1" dirty="0" smtClean="0"/>
              <a:t>En México el Régimen de Competencias en materia de Transparencia y Acceso a la Información Pública, es una facultad concurrente entre la Federación y las Entidades Federativas (Estados Federados y Distrito Federal), lo que en algunos países llaman provincias.</a:t>
            </a:r>
            <a:endParaRPr lang="es-MX" b="1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563989" y="4172115"/>
            <a:ext cx="7969562" cy="122413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33450">
              <a:spcBef>
                <a:spcPct val="0"/>
              </a:spcBef>
            </a:pPr>
            <a:r>
              <a:rPr lang="es-MX" b="1" dirty="0" smtClean="0"/>
              <a:t>Es decir se trata de facultades compartidas del orden Federal y Local.</a:t>
            </a:r>
            <a:endParaRPr lang="es-MX" dirty="0"/>
          </a:p>
          <a:p>
            <a:pPr algn="ctr"/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93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65913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2 Rectángulo redondeado"/>
          <p:cNvSpPr/>
          <p:nvPr/>
        </p:nvSpPr>
        <p:spPr>
          <a:xfrm>
            <a:off x="296988" y="1340768"/>
            <a:ext cx="8568951" cy="3481739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SISTEMA NACIONAL DE TRANSPARENCIA, ACCESO A LA INFORMACIÓN PÚBLICA Y PROTECCIÓN DE DATOS PERSONALES</a:t>
            </a:r>
            <a:br>
              <a:rPr lang="es-MX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CONSEJO NACIONAL DE TRANSPARENCIA</a:t>
            </a:r>
          </a:p>
          <a:p>
            <a:pPr algn="just"/>
            <a:endParaRPr lang="es-MX" b="1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462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462119"/>
            <a:ext cx="2648981" cy="13958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4206" y="260648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Sesión de Instalación del Consejo Nacional</a:t>
            </a:r>
            <a:b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Sistema Nacional </a:t>
            </a:r>
            <a:r>
              <a:rPr lang="es-MX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transparencia.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51521" y="1844824"/>
            <a:ext cx="8868494" cy="3528391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>
                <a:cs typeface="Arial" pitchFamily="34" charset="0"/>
              </a:rPr>
              <a:t>Fecha y hora: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Viernes 3 de julio de 2015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De 9:00 a 15:00 </a:t>
            </a:r>
            <a:r>
              <a:rPr lang="es-MX" b="1" dirty="0" err="1">
                <a:cs typeface="Arial" pitchFamily="34" charset="0"/>
              </a:rPr>
              <a:t>hrs</a:t>
            </a:r>
            <a:endParaRPr lang="es-MX" b="1" dirty="0">
              <a:cs typeface="Arial" pitchFamily="34" charset="0"/>
            </a:endParaRPr>
          </a:p>
          <a:p>
            <a:pPr algn="just"/>
            <a:endParaRPr lang="es-MX" b="1" dirty="0">
              <a:cs typeface="Arial" pitchFamily="34" charset="0"/>
            </a:endParaRPr>
          </a:p>
          <a:p>
            <a:pPr algn="just"/>
            <a:r>
              <a:rPr lang="es-MX" b="1" dirty="0">
                <a:cs typeface="Arial" pitchFamily="34" charset="0"/>
              </a:rPr>
              <a:t>Sedes propuestas: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Palacio de Minería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Palacio de Medicina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Centro de Exposiciones y Congresos (UNAM)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Senado de la Republica  </a:t>
            </a:r>
          </a:p>
          <a:p>
            <a:pPr algn="just"/>
            <a:endParaRPr lang="es-MX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7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11058" y="5515202"/>
            <a:ext cx="2616725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4206" y="260648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Sesión de Instalación del Consejo Nacional</a:t>
            </a:r>
            <a:b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Sistema Nacional </a:t>
            </a:r>
            <a:r>
              <a:rPr lang="es-MX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transparencia.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51521" y="1988840"/>
            <a:ext cx="8868494" cy="338437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>
                <a:cs typeface="Arial" pitchFamily="34" charset="0"/>
              </a:rPr>
              <a:t>Integrantes del Consejo Nacional</a:t>
            </a:r>
            <a:r>
              <a:rPr lang="es-MX" b="1" dirty="0" smtClean="0">
                <a:cs typeface="Arial" pitchFamily="34" charset="0"/>
              </a:rPr>
              <a:t>:</a:t>
            </a:r>
          </a:p>
          <a:p>
            <a:pPr algn="just"/>
            <a:endParaRPr lang="es-MX" b="1" dirty="0"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Instituto Nacional de Transparencia, Acceso a la Información y Protección de Datos Personales. (7 Comisionados)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Organismos garantes de las Entidades Federativas (110 Comisionados)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Instituto Nacional de Estadística y Geografía (INEGI)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Auditoría Superior de la Federación (ASF)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Archivo General de la Nación (AGN)</a:t>
            </a:r>
          </a:p>
          <a:p>
            <a:pPr algn="just"/>
            <a:endParaRPr lang="es-MX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82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5203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4206" y="260648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Sesión de Instalación del Consejo Nacional</a:t>
            </a:r>
            <a:b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Sistema Nacional </a:t>
            </a:r>
            <a:r>
              <a:rPr lang="es-MX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transparencia.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51521" y="1988840"/>
            <a:ext cx="8868494" cy="338437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>
                <a:cs typeface="Arial" pitchFamily="34" charset="0"/>
              </a:rPr>
              <a:t>Con la presencia de Invitados Especiales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Presidente de la República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Gobernadores de los Estados y el Jefe de Gobierno del Distrito Federal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Secretario de Gobernación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Secretario de la Función Pública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Procuradora General de la República (Considerando que la actual titular fue una de las promotoras de la reforma constitucional y legal en materia de Transparencia)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cs typeface="Arial" pitchFamily="34" charset="0"/>
              </a:rPr>
              <a:t>Secretario de Hacienda y Crédito </a:t>
            </a:r>
            <a:r>
              <a:rPr lang="es-MX" b="1" dirty="0" smtClean="0">
                <a:cs typeface="Arial" pitchFamily="34" charset="0"/>
              </a:rPr>
              <a:t>Público</a:t>
            </a:r>
            <a:endParaRPr lang="es-MX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8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5203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4206" y="260648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Sesión de Instalación del Consejo Nacional</a:t>
            </a:r>
            <a:b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Sistema Nacional </a:t>
            </a:r>
            <a:r>
              <a:rPr lang="es-MX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transparencia.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75506" y="1844824"/>
            <a:ext cx="8868494" cy="3526363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2000" b="1" dirty="0" smtClean="0">
              <a:latin typeface="+mj-lt"/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 smtClean="0">
                <a:latin typeface="+mj-lt"/>
                <a:cs typeface="Arial" pitchFamily="34" charset="0"/>
              </a:rPr>
              <a:t>El </a:t>
            </a:r>
            <a:r>
              <a:rPr lang="es-MX" sz="2000" b="1" dirty="0">
                <a:latin typeface="+mj-lt"/>
                <a:cs typeface="Arial" pitchFamily="34" charset="0"/>
              </a:rPr>
              <a:t>Presidente de la Suprema Corte de Justicia de la Nacional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>
                <a:latin typeface="+mj-lt"/>
                <a:cs typeface="Arial" pitchFamily="34" charset="0"/>
              </a:rPr>
              <a:t>El Presidente de la Cámara de Senadores y Presidente de la Cámara de Diputados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>
                <a:latin typeface="+mj-lt"/>
                <a:cs typeface="Arial" pitchFamily="34" charset="0"/>
              </a:rPr>
              <a:t>Senadores integrantes de las Comisiones Unidas de Anticorrupción y Participación Ciudadana; De Gobernación; y De Estudios Legislativos, </a:t>
            </a:r>
            <a:r>
              <a:rPr lang="es-MX" sz="2000" b="1" dirty="0" smtClean="0">
                <a:latin typeface="+mj-lt"/>
                <a:cs typeface="Arial" pitchFamily="34" charset="0"/>
              </a:rPr>
              <a:t>Segunda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dirty="0">
                <a:latin typeface="+mj-lt"/>
              </a:rPr>
              <a:t>Diputados integrantes de Comisión de Gobernación.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dirty="0">
                <a:latin typeface="+mj-lt"/>
              </a:rPr>
              <a:t>Presidentes de las Legislaturas de los Estados y Presidente de la Asamblea Legislativa del Distrito Federal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dirty="0">
                <a:latin typeface="+mj-lt"/>
              </a:rPr>
              <a:t>El Presidente (a) de la Conferencia Permanente de Congresos Locales (COPECOL)</a:t>
            </a:r>
          </a:p>
          <a:p>
            <a:pPr algn="just"/>
            <a:endParaRPr lang="es-MX" b="1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5203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4206" y="260648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Sesión de Instalación del Consejo Nacional</a:t>
            </a:r>
            <a:b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Sistema Nacional de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51521" y="1689536"/>
            <a:ext cx="8868494" cy="374238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2000" b="1" dirty="0" smtClean="0">
              <a:latin typeface="+mj-lt"/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>
                <a:latin typeface="+mj-lt"/>
                <a:cs typeface="Arial" pitchFamily="34" charset="0"/>
              </a:rPr>
              <a:t>Presidentes (a) de las Organizaciones de Municipios: Conferencia Nacional de Municipios de México (CONAMM) y Asociación Nacional de Alcaldes, A.C. (ANAC)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>
                <a:latin typeface="+mj-lt"/>
                <a:cs typeface="Arial" pitchFamily="34" charset="0"/>
              </a:rPr>
              <a:t>Titulares de Entidades u Organismos Autónomos: Banco de México, TEPJF, INE, CNDH, IFT, COFECE, Tribunales Administrativos, UNAM, entre otros.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>
                <a:latin typeface="+mj-lt"/>
                <a:cs typeface="Arial" pitchFamily="34" charset="0"/>
              </a:rPr>
              <a:t>Representantes de las Organizaciones de la Sociedad Civil: Red por la Rendición de Cuentas, Fundar, Articulo 19, Transparencia Mexicana, México Evalúa, Sonora Ciudadana, entre otros.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>
                <a:latin typeface="+mj-lt"/>
                <a:cs typeface="Arial" pitchFamily="34" charset="0"/>
              </a:rPr>
              <a:t>Representantes del sector académico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>
                <a:latin typeface="+mj-lt"/>
                <a:cs typeface="Arial" pitchFamily="34" charset="0"/>
              </a:rPr>
              <a:t>Representantes de los Medios de Comunicación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 smtClean="0">
                <a:latin typeface="+mj-lt"/>
                <a:cs typeface="Arial" pitchFamily="34" charset="0"/>
              </a:rPr>
              <a:t>I</a:t>
            </a:r>
            <a:endParaRPr lang="es-MX" b="1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9728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89240"/>
            <a:ext cx="2699792" cy="12687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4206" y="260648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Sesión de Instalación del Consejo Nacional</a:t>
            </a:r>
            <a:b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Sistema Nacional de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08907" y="1803698"/>
            <a:ext cx="8868494" cy="371150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+mj-lt"/>
                <a:cs typeface="Arial" pitchFamily="34" charset="0"/>
              </a:rPr>
              <a:t>Lectura </a:t>
            </a:r>
            <a:r>
              <a:rPr lang="es-MX" sz="2000" b="1" dirty="0">
                <a:latin typeface="+mj-lt"/>
                <a:cs typeface="Arial" pitchFamily="34" charset="0"/>
              </a:rPr>
              <a:t>y suscripción de una Declaración del Consejo Nacional de </a:t>
            </a:r>
            <a:r>
              <a:rPr lang="es-MX" sz="2000" b="1" dirty="0" smtClean="0">
                <a:latin typeface="+mj-lt"/>
                <a:cs typeface="Arial" pitchFamily="34" charset="0"/>
              </a:rPr>
              <a:t>Transparencia.</a:t>
            </a:r>
          </a:p>
          <a:p>
            <a:pPr algn="just"/>
            <a:endParaRPr lang="es-MX" sz="2000" b="1" dirty="0">
              <a:latin typeface="+mj-lt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>
                <a:latin typeface="+mj-lt"/>
                <a:cs typeface="Arial" pitchFamily="34" charset="0"/>
              </a:rPr>
              <a:t>Firma del Convenio General de Colaboración y Adhesión que fija las Bases de Coordinación y Colaboración para la implementación del Sistema Nacional de Transparencia, Acceso a la Información y Protección de Datos Personales que llevan a cabo sus “Integrantes”</a:t>
            </a:r>
          </a:p>
          <a:p>
            <a:pPr algn="just"/>
            <a:endParaRPr lang="es-MX" sz="2000" b="1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187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17168" y="5515203"/>
            <a:ext cx="268262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4206" y="260648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Sesión de Instalación del Consejo Nacional</a:t>
            </a:r>
            <a:b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Sistema Nacional de </a:t>
            </a:r>
            <a:endParaRPr lang="es-MX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08907" y="1700809"/>
            <a:ext cx="8868494" cy="381439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2000" b="1" dirty="0" smtClean="0">
              <a:latin typeface="+mj-lt"/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2000" b="1" dirty="0">
                <a:latin typeface="+mj-lt"/>
                <a:cs typeface="Arial" pitchFamily="34" charset="0"/>
              </a:rPr>
              <a:t>Invitados internacionales (Red de Transparencia América </a:t>
            </a:r>
            <a:r>
              <a:rPr lang="es-MX" sz="2000" b="1" dirty="0" smtClean="0">
                <a:latin typeface="+mj-lt"/>
                <a:cs typeface="Arial" pitchFamily="34" charset="0"/>
              </a:rPr>
              <a:t>Latina).</a:t>
            </a:r>
          </a:p>
          <a:p>
            <a:pPr algn="just"/>
            <a:endParaRPr lang="es-MX" b="1" dirty="0" smtClean="0">
              <a:latin typeface="+mj-lt"/>
            </a:endParaRPr>
          </a:p>
          <a:p>
            <a:pPr algn="just"/>
            <a:r>
              <a:rPr lang="es-MX" sz="2000" b="1" dirty="0" smtClean="0">
                <a:latin typeface="+mj-lt"/>
              </a:rPr>
              <a:t>Habrá </a:t>
            </a:r>
            <a:r>
              <a:rPr lang="es-MX" sz="2000" b="1" dirty="0">
                <a:latin typeface="+mj-lt"/>
              </a:rPr>
              <a:t>por supuesto que destinar un presupuesto para dicho evento:</a:t>
            </a:r>
          </a:p>
          <a:p>
            <a:pPr algn="just"/>
            <a:endParaRPr lang="es-MX" sz="2000" b="1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>
                <a:latin typeface="+mj-lt"/>
              </a:rPr>
              <a:t>Para la renta, montaje, logística, servicio de café, imagen del evento, audio, video, transmisión en línea, carpetas de trabajo, entre otros</a:t>
            </a:r>
            <a:r>
              <a:rPr lang="es-MX" dirty="0">
                <a:latin typeface="+mj-lt"/>
              </a:rPr>
              <a:t>. </a:t>
            </a:r>
          </a:p>
          <a:p>
            <a:pPr algn="just"/>
            <a:endParaRPr lang="es-MX" dirty="0">
              <a:latin typeface="+mj-lt"/>
            </a:endParaRPr>
          </a:p>
          <a:p>
            <a:pPr algn="just"/>
            <a:r>
              <a:rPr lang="es-MX" sz="2000" b="1" dirty="0">
                <a:latin typeface="+mj-lt"/>
              </a:rPr>
              <a:t>Puntos esenciales del Orden del Día:</a:t>
            </a:r>
          </a:p>
          <a:p>
            <a:pPr algn="just"/>
            <a:endParaRPr lang="es-MX" b="1" dirty="0"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+mj-lt"/>
              </a:rPr>
              <a:t>Firma del Acta Constitutiva, q</a:t>
            </a:r>
            <a:r>
              <a:rPr lang="es-MX" sz="20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ue fija las Bases de Coordinación y Colaboración para la implementación del Sistema Nacional de Transparencia, Acceso a la Información y Protección de Datos Personales que llevan a cabo sus “Integrantes” (Acta Compromiso)</a:t>
            </a:r>
            <a:endParaRPr lang="es-MX" sz="20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2000" b="1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442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479225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5261" y="260648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  <a:cs typeface="Arial" pitchFamily="34" charset="0"/>
              </a:rPr>
              <a:t>Retos del </a:t>
            </a:r>
            <a:r>
              <a:rPr lang="es-MX" sz="2800" dirty="0" smtClean="0">
                <a:solidFill>
                  <a:schemeClr val="bg1"/>
                </a:solidFill>
                <a:cs typeface="Arial" pitchFamily="34" charset="0"/>
              </a:rPr>
              <a:t>Sistema</a:t>
            </a:r>
            <a:br>
              <a:rPr lang="es-MX" sz="28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s-MX" sz="2800" dirty="0" err="1" smtClean="0">
                <a:solidFill>
                  <a:schemeClr val="bg1"/>
                </a:solidFill>
                <a:cs typeface="Arial" pitchFamily="34" charset="0"/>
              </a:rPr>
              <a:t>NAcional</a:t>
            </a:r>
            <a:r>
              <a:rPr lang="es-MX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MX" sz="2800" dirty="0">
                <a:solidFill>
                  <a:schemeClr val="bg1"/>
                </a:solidFill>
                <a:cs typeface="Arial" pitchFamily="34" charset="0"/>
              </a:rPr>
              <a:t>de Transparencia</a:t>
            </a:r>
            <a:endParaRPr lang="es-MX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95537" y="1916832"/>
            <a:ext cx="8064896" cy="1321499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cs typeface="Arial" pitchFamily="34" charset="0"/>
              </a:rPr>
              <a:t>MUCHAS GRACIAS POR SU ATENCION  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95537" y="3645024"/>
            <a:ext cx="8222502" cy="151216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COMISIONADO EUGENIO MONTERREY CHEPOV</a:t>
            </a:r>
          </a:p>
        </p:txBody>
      </p:sp>
    </p:spTree>
    <p:extLst>
      <p:ext uri="{BB962C8B-B14F-4D97-AF65-F5344CB8AC3E}">
        <p14:creationId xmlns:p14="http://schemas.microsoft.com/office/powerpoint/2010/main" val="368428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672607"/>
            <a:ext cx="2627784" cy="11853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EVOLUCION NORMATIVA</a:t>
            </a:r>
            <a:endParaRPr lang="es-MX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634886" y="1988840"/>
            <a:ext cx="7946236" cy="309634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b="1" dirty="0" smtClean="0"/>
              <a:t>En México existen 32 Entidades Federativas y un orden Federal: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s-MX" b="1" dirty="0" smtClean="0"/>
          </a:p>
          <a:p>
            <a:pPr lvl="0" algn="just"/>
            <a:r>
              <a:rPr lang="es-MX" b="1" dirty="0" smtClean="0"/>
              <a:t>Lo anterior conlleva a que existan 32 Leyes de Transparencia y Acceso a la Información del ámbito Local y una (1) Ley FEDERAL de Transparencia y Acceso a la Información.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335419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lecha derecha"/>
          <p:cNvSpPr/>
          <p:nvPr/>
        </p:nvSpPr>
        <p:spPr>
          <a:xfrm>
            <a:off x="842172" y="2262211"/>
            <a:ext cx="612068" cy="54006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697251"/>
            <a:ext cx="2642372" cy="11607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/>
              <a:t>REFORMA </a:t>
            </a:r>
            <a:r>
              <a:rPr lang="es-MX" sz="3200" b="1" dirty="0" smtClean="0"/>
              <a:t> 2014</a:t>
            </a:r>
            <a:endParaRPr lang="es-MX" sz="3200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1439652" y="1848165"/>
            <a:ext cx="7380820" cy="136815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/>
              <a:t>IV. Se establecerán mecanismos de acceso a la información y procedimientos de revisión expeditos que sustanciarán  </a:t>
            </a:r>
            <a:r>
              <a:rPr lang="es-MX" sz="2000" dirty="0" smtClean="0"/>
              <a:t>los </a:t>
            </a:r>
            <a:r>
              <a:rPr lang="es-MX" sz="2000" b="1" u="sng" dirty="0" smtClean="0"/>
              <a:t>organismos autónomos especializados e imparciales</a:t>
            </a:r>
            <a:r>
              <a:rPr lang="es-MX" b="1" u="sng" dirty="0" smtClean="0"/>
              <a:t> que establece la Constitución.   </a:t>
            </a:r>
            <a:endParaRPr lang="es-MX" b="1" u="sng" dirty="0"/>
          </a:p>
        </p:txBody>
      </p:sp>
      <p:sp>
        <p:nvSpPr>
          <p:cNvPr id="3" name="2 Rectángulo redondeado"/>
          <p:cNvSpPr/>
          <p:nvPr/>
        </p:nvSpPr>
        <p:spPr>
          <a:xfrm>
            <a:off x="318052" y="3656663"/>
            <a:ext cx="2376264" cy="165618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/>
              <a:t>Organismos Garantes de Acceso a la Información</a:t>
            </a:r>
          </a:p>
        </p:txBody>
      </p:sp>
      <p:sp>
        <p:nvSpPr>
          <p:cNvPr id="6" name="5 Abrir llave"/>
          <p:cNvSpPr/>
          <p:nvPr/>
        </p:nvSpPr>
        <p:spPr>
          <a:xfrm>
            <a:off x="2642372" y="3858793"/>
            <a:ext cx="432048" cy="15121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 redondeado"/>
          <p:cNvSpPr/>
          <p:nvPr/>
        </p:nvSpPr>
        <p:spPr>
          <a:xfrm>
            <a:off x="3288986" y="3663337"/>
            <a:ext cx="1728192" cy="57606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INAI </a:t>
            </a:r>
            <a:endParaRPr lang="es-MX" dirty="0"/>
          </a:p>
        </p:txBody>
      </p:sp>
      <p:sp>
        <p:nvSpPr>
          <p:cNvPr id="9" name="8 Rectángulo redondeado"/>
          <p:cNvSpPr/>
          <p:nvPr/>
        </p:nvSpPr>
        <p:spPr>
          <a:xfrm>
            <a:off x="3264942" y="5024815"/>
            <a:ext cx="1728192" cy="57606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Organismos Locales (32)</a:t>
            </a:r>
            <a:endParaRPr lang="es-MX" dirty="0"/>
          </a:p>
        </p:txBody>
      </p:sp>
      <p:sp>
        <p:nvSpPr>
          <p:cNvPr id="10" name="9 Cerrar llave"/>
          <p:cNvSpPr/>
          <p:nvPr/>
        </p:nvSpPr>
        <p:spPr>
          <a:xfrm rot="10800000">
            <a:off x="5364678" y="3806137"/>
            <a:ext cx="915518" cy="1843757"/>
          </a:xfrm>
          <a:prstGeom prst="rightBrace">
            <a:avLst>
              <a:gd name="adj1" fmla="val 8333"/>
              <a:gd name="adj2" fmla="val 50586"/>
            </a:avLst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385972" y="3656663"/>
            <a:ext cx="2208922" cy="203132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 smtClean="0">
                <a:solidFill>
                  <a:schemeClr val="bg1"/>
                </a:solidFill>
              </a:rPr>
              <a:t>Autónomos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MX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 smtClean="0">
                <a:solidFill>
                  <a:schemeClr val="bg1"/>
                </a:solidFill>
              </a:rPr>
              <a:t>Especializados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MX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 smtClean="0">
                <a:solidFill>
                  <a:schemeClr val="bg1"/>
                </a:solidFill>
              </a:rPr>
              <a:t>Imparciales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MX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 smtClean="0">
                <a:solidFill>
                  <a:schemeClr val="bg1"/>
                </a:solidFill>
              </a:rPr>
              <a:t>Colegiados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64196" y="1944624"/>
            <a:ext cx="792088" cy="12277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b="1" dirty="0" smtClean="0"/>
              <a:t>BASES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064537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5203"/>
            <a:ext cx="2699792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>
                <a:solidFill>
                  <a:schemeClr val="bg1"/>
                </a:solidFill>
                <a:cs typeface="Arial" pitchFamily="34" charset="0"/>
              </a:rPr>
              <a:t>PROPÓSITO DE LA REFORMA CONSTITUCIONAL 2014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116750" y="1556792"/>
            <a:ext cx="2451922" cy="2087095"/>
          </a:xfrm>
          <a:prstGeom prst="roundRect">
            <a:avLst>
              <a:gd name="adj" fmla="val 21565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b="1" dirty="0" smtClean="0"/>
              <a:t>AUTONOMIA CONSTITUCIONAL PARA TODOS LOS ORGANOS GARANTES DE TRANSPARENCIA DEL PAIS (FEDERAL Y LOCALES)</a:t>
            </a:r>
            <a:endParaRPr lang="es-MX" sz="160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3041247" y="1772816"/>
            <a:ext cx="5506787" cy="141703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33450">
              <a:spcBef>
                <a:spcPct val="0"/>
              </a:spcBef>
            </a:pPr>
            <a:r>
              <a:rPr lang="es-MX" sz="1400" b="1" dirty="0" smtClean="0"/>
              <a:t>ORGANISMO GARANTE FEDERAL ORGANISMO GARANTE FEDERAL AUTONOMO, CON COMPETENCIA PARA CONOCER ASUNTOS DE LOS TRES PODERES Y ORGANOS AUTONOMOS DEL ÁMBITO FEDERAL, CON EXCEPCION DE LA SCJN</a:t>
            </a:r>
          </a:p>
          <a:p>
            <a:pPr lvl="0" algn="just" defTabSz="933450">
              <a:spcBef>
                <a:spcPct val="0"/>
              </a:spcBef>
            </a:pPr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192408" y="3908234"/>
            <a:ext cx="2376264" cy="1288741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33450">
              <a:spcBef>
                <a:spcPct val="0"/>
              </a:spcBef>
            </a:pPr>
            <a:r>
              <a:rPr lang="es-MX" sz="1400" b="1" dirty="0" smtClean="0"/>
              <a:t>PODER DE ATRACCION DEL ORGANO GARANTE FEDERAL (ASUNTOS DE INTERES Y TRASCENDENCIA)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5940152" y="3665234"/>
            <a:ext cx="2952328" cy="177474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b="1" dirty="0" smtClean="0"/>
              <a:t>INTEGRANTES DEL ORGANO GARANTE FEDERAL NOMBRADOS POR EL SENADO  Y LA NO OBJECION DEL PRESIDENTE DE LA REPUBLICA</a:t>
            </a:r>
            <a:endParaRPr lang="es-MX" sz="1600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3041247" y="3643887"/>
            <a:ext cx="2726298" cy="177474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33450">
              <a:spcBef>
                <a:spcPct val="0"/>
              </a:spcBef>
            </a:pPr>
            <a:r>
              <a:rPr lang="es-MX" sz="1600" b="1" dirty="0" smtClean="0"/>
              <a:t>EL ORGANO GARANTE FEDERAL COMO INSTANCIA DE REVISIÓN DE RESOLUCIONES DE ORGANOS LOCALES </a:t>
            </a:r>
          </a:p>
          <a:p>
            <a:pPr lvl="0" algn="just" defTabSz="933450">
              <a:spcBef>
                <a:spcPct val="0"/>
              </a:spcBef>
            </a:pPr>
            <a:r>
              <a:rPr lang="es-MX" sz="1400" b="1" dirty="0" smtClean="0"/>
              <a:t>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650101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15203"/>
            <a:ext cx="2699791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>
                <a:solidFill>
                  <a:schemeClr val="bg1"/>
                </a:solidFill>
                <a:cs typeface="Arial" pitchFamily="34" charset="0"/>
              </a:rPr>
              <a:t>PROPÓSITO DE LA REFORMA CONSTITUCIONAL 2014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0" y="1543749"/>
            <a:ext cx="2699792" cy="2135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b="1" dirty="0" smtClean="0"/>
              <a:t>CAPACIDAD DEL ORGANO FEDERAL PARA INTERPONER CONTROVERSIAS CONSTITUCIONALES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167443" y="4022760"/>
            <a:ext cx="2364906" cy="1447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1600" b="1" dirty="0" smtClean="0">
                <a:solidFill>
                  <a:schemeClr val="bg1"/>
                </a:solidFill>
              </a:rPr>
              <a:t>PARTIDOS POLITICOS COMO SUJETOS OBLIGADOS DIRECTOS</a:t>
            </a:r>
          </a:p>
          <a:p>
            <a:pPr lvl="0" algn="just"/>
            <a:r>
              <a:rPr lang="es-ES" sz="1600" b="1" dirty="0" smtClean="0">
                <a:solidFill>
                  <a:schemeClr val="bg1"/>
                </a:solidFill>
              </a:rPr>
              <a:t>.</a:t>
            </a:r>
            <a:endParaRPr lang="es-MX" sz="1600" b="1" dirty="0">
              <a:solidFill>
                <a:schemeClr val="bg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190050" y="1687928"/>
            <a:ext cx="5505065" cy="16815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33450">
              <a:spcBef>
                <a:spcPct val="0"/>
              </a:spcBef>
            </a:pPr>
            <a:r>
              <a:rPr lang="es-MX" b="1" dirty="0" smtClean="0"/>
              <a:t>CAPACIDAD DE TODOS LOS ÓRGANOS GARANTES PARA INTERPONER ACCIONES DE INCONSTITUCIONALIDAD EN SUS RESPECTIVOS ÁMBITOS DE COMPETENCIA</a:t>
            </a:r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2931413" y="3824434"/>
            <a:ext cx="2984785" cy="18444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33450">
              <a:spcBef>
                <a:spcPct val="0"/>
              </a:spcBef>
            </a:pPr>
            <a:r>
              <a:rPr lang="es-MX" sz="1600" b="1" dirty="0" smtClean="0"/>
              <a:t>PERSONAS FISICAS O MORALES Y SINDICATOS QUE RECIBEN O EJERCEN RECURSOS PUBLICOS COMO SUJETOS OBLIGADOS INDIRECTOS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6228184" y="3679039"/>
            <a:ext cx="2664296" cy="1936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b="1" dirty="0" smtClean="0"/>
              <a:t>RESOLUCIONES DEFINITIVAS E INATACABLES PARA LOS SUJETOS OBLIGADOS</a:t>
            </a:r>
          </a:p>
        </p:txBody>
      </p:sp>
    </p:spTree>
    <p:extLst>
      <p:ext uri="{BB962C8B-B14F-4D97-AF65-F5344CB8AC3E}">
        <p14:creationId xmlns:p14="http://schemas.microsoft.com/office/powerpoint/2010/main" val="401375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lecha abajo"/>
          <p:cNvSpPr/>
          <p:nvPr/>
        </p:nvSpPr>
        <p:spPr>
          <a:xfrm>
            <a:off x="5436096" y="3397938"/>
            <a:ext cx="663285" cy="576064"/>
          </a:xfrm>
          <a:prstGeom prst="down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0" y="5527458"/>
            <a:ext cx="262778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>
                <a:solidFill>
                  <a:schemeClr val="bg1"/>
                </a:solidFill>
                <a:cs typeface="Arial" pitchFamily="34" charset="0"/>
              </a:rPr>
              <a:t>REFORMA CONSTITUCIONAL 7 FEBRERO 2014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179512" y="1700808"/>
            <a:ext cx="6696743" cy="162190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000" b="1" dirty="0" smtClean="0"/>
              <a:t>PROPOSITO DE LA REFORMA: Obligar  a toda autoridad de cualquier nivel (Federal, Local o Municipal) a dar acceso a la información pública que obre en sus archivos.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2216019" y="3974002"/>
            <a:ext cx="6927981" cy="144016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2000" b="1" dirty="0" smtClean="0">
                <a:solidFill>
                  <a:schemeClr val="bg1"/>
                </a:solidFill>
              </a:rPr>
              <a:t>Reforzar los principios y bases que rigen al DAI: Con la intención de e</a:t>
            </a:r>
            <a:r>
              <a:rPr lang="es-ES" sz="2000" b="1" dirty="0" smtClean="0">
                <a:solidFill>
                  <a:schemeClr val="bg1"/>
                </a:solidFill>
              </a:rPr>
              <a:t>liminar asimetrías en el ejercicio del derecho de acceso a la información.</a:t>
            </a:r>
            <a:endParaRPr lang="es-MX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35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3A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16916" r="19166" b="7170"/>
          <a:stretch/>
        </p:blipFill>
        <p:spPr bwMode="auto">
          <a:xfrm>
            <a:off x="34450" y="5482830"/>
            <a:ext cx="2593334" cy="13427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>
                <a:solidFill>
                  <a:schemeClr val="bg1"/>
                </a:solidFill>
                <a:cs typeface="Arial" pitchFamily="34" charset="0"/>
              </a:rPr>
              <a:t>PROPÓSITO DE LA REFORMA CONSTITUCIONAL 2014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0" y="1549390"/>
            <a:ext cx="2738941" cy="338437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b="1" dirty="0" smtClean="0"/>
              <a:t>&lt;CLAUSULA DE AUTORIZACION AL CONGRESO DE LA UNION PARA EXPEDIR TRES LEYES GENERALES: TRANSPARENCIA Y ACCESO A LA INFORMACION, DATOS PERSONALES Y ARCHIVOS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3105167" y="4797152"/>
            <a:ext cx="5787313" cy="100811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33450">
              <a:spcBef>
                <a:spcPct val="0"/>
              </a:spcBef>
            </a:pPr>
            <a:r>
              <a:rPr lang="es-MX" b="1" dirty="0" smtClean="0"/>
              <a:t>INTEGRAR Y OPERAR EL “SISTEMA NACIONAL DE TRANSPARENCIA”</a:t>
            </a:r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2857043" y="1988840"/>
            <a:ext cx="3141780" cy="217819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33450">
              <a:spcBef>
                <a:spcPct val="0"/>
              </a:spcBef>
            </a:pPr>
            <a:r>
              <a:rPr lang="es-MX" sz="1600" b="1" dirty="0" smtClean="0"/>
              <a:t>OBLIGACION DE LOS SUJETOS OBLIGADOS DE DOCUMENTAR TODO ACTO QUE DERIVE DEL EJERCICIO DE SUS FACULTADES, COMPETENCIAS O ATRIBUCIONES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6480595" y="1764157"/>
            <a:ext cx="2376264" cy="280831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500" b="1" dirty="0" smtClean="0"/>
              <a:t>NUEVA RELACION ENTRE LOS ORGANOS GARANTES: COORDINACIÓN DEL INAI Y LOS ORGANOS GARANTES DE LAS ENTIDADES FEDERATIVAS , ASI COMO EL ASF, AGN, INEGI</a:t>
            </a:r>
          </a:p>
        </p:txBody>
      </p:sp>
    </p:spTree>
    <p:extLst>
      <p:ext uri="{BB962C8B-B14F-4D97-AF65-F5344CB8AC3E}">
        <p14:creationId xmlns:p14="http://schemas.microsoft.com/office/powerpoint/2010/main" val="483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677</TotalTime>
  <Words>2543</Words>
  <Application>Microsoft Office PowerPoint</Application>
  <PresentationFormat>Presentación en pantalla (4:3)</PresentationFormat>
  <Paragraphs>216</Paragraphs>
  <Slides>38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6" baseType="lpstr">
      <vt:lpstr>Arial</vt:lpstr>
      <vt:lpstr>Arial Narrow</vt:lpstr>
      <vt:lpstr>Calibri</vt:lpstr>
      <vt:lpstr>Times New Roman</vt:lpstr>
      <vt:lpstr>Trebuchet MS</vt:lpstr>
      <vt:lpstr>Wingdings</vt:lpstr>
      <vt:lpstr>Wingdings 2</vt:lpstr>
      <vt:lpstr>Opulento</vt:lpstr>
      <vt:lpstr>Retos del Sistema Nacional de Transparencia</vt:lpstr>
      <vt:lpstr>EVOLUCION NORMATIVA</vt:lpstr>
      <vt:lpstr>EVOLUCION NORMATIVA </vt:lpstr>
      <vt:lpstr>EVOLUCION NORMATIVA</vt:lpstr>
      <vt:lpstr>REFORMA  2014</vt:lpstr>
      <vt:lpstr>PROPÓSITO DE LA REFORMA CONSTITUCIONAL 2014</vt:lpstr>
      <vt:lpstr>PROPÓSITO DE LA REFORMA CONSTITUCIONAL 2014</vt:lpstr>
      <vt:lpstr>REFORMA CONSTITUCIONAL 7 FEBRERO 2014</vt:lpstr>
      <vt:lpstr>PROPÓSITO DE LA REFORMA CONSTITUCIONAL 2014</vt:lpstr>
      <vt:lpstr>SISTEMA NACIONAL DE TRANSPARENCIA</vt:lpstr>
      <vt:lpstr>SISTEMA NACIONAL DE TRANSPARENCIA</vt:lpstr>
      <vt:lpstr>SISTEMA NACIONAL DE TRANSPARENCIA</vt:lpstr>
      <vt:lpstr>SISTEMA NACIONAL DE TRANSPARENCIA</vt:lpstr>
      <vt:lpstr>CONSEJO GENERAL DE TRANSPARENCIA AIP Y PDP </vt:lpstr>
      <vt:lpstr>ATRIBUCIONES DEL SECRETARIO EJECUTIVO</vt:lpstr>
      <vt:lpstr>FUNCIONES DEL SISTEMA NACIONAL </vt:lpstr>
      <vt:lpstr>FUNCIONES DEL SISTEMA NACIONAL </vt:lpstr>
      <vt:lpstr>FUNCIONES DEL SISTEMA NACIONAL </vt:lpstr>
      <vt:lpstr>FUNCIONES DEL SISTEMA NACIONAL </vt:lpstr>
      <vt:lpstr>FUNCIONES DEL SISTEMA NACIONAL </vt:lpstr>
      <vt:lpstr>PLATAFORMA NACIONAL DE INFORMACIÓN</vt:lpstr>
      <vt:lpstr>PLATAFORMA NACIONAL DE INFORMACIÓN</vt:lpstr>
      <vt:lpstr>PLATAFORMA NACIONAL DE INFORMACIÓN</vt:lpstr>
      <vt:lpstr>PLATAFORMA NACIONAL DE INFORMACIÓN</vt:lpstr>
      <vt:lpstr>LA  IMPORTANCIA DE LA COLABORACION </vt:lpstr>
      <vt:lpstr>LA  IMPORTANCIA DE LA COLABORACION </vt:lpstr>
      <vt:lpstr>LA  IMPORTANCIA DE LA COLABORACION </vt:lpstr>
      <vt:lpstr>ANTECEDENTE  DE LA  COORDINACION Y COLABORACION</vt:lpstr>
      <vt:lpstr>ANTECEDENTE  DE LA  COORDINACION Y COLABORACION</vt:lpstr>
      <vt:lpstr>Presentación de PowerPoint</vt:lpstr>
      <vt:lpstr>Sesión de Instalación del Consejo Nacional del Sistema Nacional de transparencia. </vt:lpstr>
      <vt:lpstr>Sesión de Instalación del Consejo Nacional del Sistema Nacional de transparencia. </vt:lpstr>
      <vt:lpstr>Sesión de Instalación del Consejo Nacional del Sistema Nacional de transparencia. </vt:lpstr>
      <vt:lpstr>Sesión de Instalación del Consejo Nacional del Sistema Nacional de transparencia. </vt:lpstr>
      <vt:lpstr>Sesión de Instalación del Consejo Nacional del Sistema Nacional de </vt:lpstr>
      <vt:lpstr>Sesión de Instalación del Consejo Nacional del Sistema Nacional de </vt:lpstr>
      <vt:lpstr>Sesión de Instalación del Consejo Nacional del Sistema Nacional de </vt:lpstr>
      <vt:lpstr>Retos del Sistema NAcional de Transparencia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Retos del Sistema Nacional de Transparencia</dc:title>
  <dc:creator>Maria Elena Vazquez Reyes</dc:creator>
  <cp:lastModifiedBy>Eugenio Monterrey Chepov</cp:lastModifiedBy>
  <cp:revision>44</cp:revision>
  <dcterms:created xsi:type="dcterms:W3CDTF">2015-05-19T21:08:24Z</dcterms:created>
  <dcterms:modified xsi:type="dcterms:W3CDTF">2015-05-21T16:18:40Z</dcterms:modified>
</cp:coreProperties>
</file>